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6" r:id="rId2"/>
    <p:sldId id="257" r:id="rId3"/>
    <p:sldId id="280" r:id="rId4"/>
    <p:sldId id="258" r:id="rId5"/>
    <p:sldId id="264" r:id="rId6"/>
    <p:sldId id="265" r:id="rId7"/>
    <p:sldId id="266" r:id="rId8"/>
    <p:sldId id="272" r:id="rId9"/>
    <p:sldId id="276" r:id="rId10"/>
    <p:sldId id="277" r:id="rId11"/>
    <p:sldId id="281" r:id="rId12"/>
    <p:sldId id="274" r:id="rId13"/>
    <p:sldId id="278" r:id="rId14"/>
    <p:sldId id="279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331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3B95D70-E261-4A24-8034-A0BBC7DC1B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41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513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513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56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73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6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89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71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56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25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87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21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pic>
        <p:nvPicPr>
          <p:cNvPr id="12314" name="Picture 26" descr="HAL-logo-262x28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425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antwrp.gsfc.nasa.gov/apod/image/0003/messmara_gitto_big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pds.jpl.nasa.gov/planets/choices/uranus1.htm" TargetMode="Externa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hyperlink" Target="http://pds.jpl.nasa.gov/planets/choices/venus1.htm" TargetMode="External"/><Relationship Id="rId7" Type="http://schemas.openxmlformats.org/officeDocument/2006/relationships/hyperlink" Target="http://pds.jpl.nasa.gov/planets/choices/saturn1.htm" TargetMode="Externa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hyperlink" Target="http://pds.jpl.nasa.gov/planets/choices/mercury1.htm" TargetMode="Externa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ds.jpl.nasa.gov/planets/choices/jupiter1.htm" TargetMode="External"/><Relationship Id="rId11" Type="http://schemas.openxmlformats.org/officeDocument/2006/relationships/hyperlink" Target="http://pds.jpl.nasa.gov/planets/choices/smallbod1.htm" TargetMode="External"/><Relationship Id="rId5" Type="http://schemas.openxmlformats.org/officeDocument/2006/relationships/hyperlink" Target="http://pds.jpl.nasa.gov/planets/choices/mars1.htm" TargetMode="External"/><Relationship Id="rId15" Type="http://schemas.openxmlformats.org/officeDocument/2006/relationships/image" Target="../media/image8.png"/><Relationship Id="rId10" Type="http://schemas.openxmlformats.org/officeDocument/2006/relationships/hyperlink" Target="http://pds.jpl.nasa.gov/planets/choices/pluto1.htm" TargetMode="External"/><Relationship Id="rId19" Type="http://schemas.openxmlformats.org/officeDocument/2006/relationships/image" Target="../media/image12.png"/><Relationship Id="rId4" Type="http://schemas.openxmlformats.org/officeDocument/2006/relationships/hyperlink" Target="http://pds.jpl.nasa.gov/planets/choices/earth1.htm" TargetMode="External"/><Relationship Id="rId9" Type="http://schemas.openxmlformats.org/officeDocument/2006/relationships/hyperlink" Target="http://pds.jpl.nasa.gov/planets/choices/neptune1.htm" TargetMode="Externa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0"/>
            <a:ext cx="9144000" cy="2971800"/>
          </a:xfrm>
        </p:spPr>
        <p:txBody>
          <a:bodyPr/>
          <a:lstStyle/>
          <a:p>
            <a:r>
              <a:rPr lang="en-US" altLang="en-US" sz="4800"/>
              <a:t>Howard Astronomical</a:t>
            </a:r>
            <a:br>
              <a:rPr lang="en-US" altLang="en-US" sz="4800"/>
            </a:br>
            <a:r>
              <a:rPr lang="en-US" altLang="en-US" sz="4800"/>
              <a:t>League</a:t>
            </a:r>
            <a:br>
              <a:rPr lang="en-US" altLang="en-US" sz="4800"/>
            </a:br>
            <a:r>
              <a:rPr lang="en-US" altLang="en-US" sz="4800"/>
              <a:t/>
            </a:r>
            <a:br>
              <a:rPr lang="en-US" altLang="en-US" sz="4800"/>
            </a:br>
            <a:r>
              <a:rPr lang="en-US" altLang="en-US" sz="4800"/>
              <a:t>Galaxy Quest</a:t>
            </a:r>
          </a:p>
        </p:txBody>
      </p:sp>
      <p:pic>
        <p:nvPicPr>
          <p:cNvPr id="2052" name="Picture 4" descr="HAL-logo-262x2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9335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ee Explanation.  Clicking on the picture will download &#10; the highest resolution version available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4572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110  MESSIER OBJECTS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/>
              <a:t>Spectacular Examples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395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3486150" cy="271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62400"/>
            <a:ext cx="289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28600" y="39624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Sombrero Galaxy M104</a:t>
            </a:r>
            <a:r>
              <a:rPr lang="en-US" altLang="en-US"/>
              <a:t> 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699125" y="4991100"/>
            <a:ext cx="168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Whirlpool M51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553200" y="3886200"/>
            <a:ext cx="168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Pinwheel M101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altLang="en-US"/>
              <a:t>Andromeda Galaxy (M31)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81000" y="60960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/>
              <a:t>Barred Spiral Galaxy, 2.5 Million Light Years, 1 Trillion Stars</a:t>
            </a:r>
          </a:p>
        </p:txBody>
      </p:sp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12825"/>
            <a:ext cx="6781800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altLang="en-US"/>
              <a:t>Bode’s Galaxy M81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6543675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914400" y="6172200"/>
            <a:ext cx="7545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/>
              <a:t>Spiral Galaxy – 13 Million Light Years, 250 Billion Stars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Cigar Galaxy (M82)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35088"/>
            <a:ext cx="6400800" cy="47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066800" y="6172200"/>
            <a:ext cx="6691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/>
              <a:t>Irregular Galaxy – 12 Million Light Years Distant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altLang="en-US" sz="3600">
                <a:latin typeface="Arial" charset="0"/>
              </a:rPr>
              <a:t>Telescope Observing Basics</a:t>
            </a:r>
            <a:endParaRPr lang="en-US" altLang="en-US"/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2590800"/>
          </a:xfrm>
        </p:spPr>
        <p:txBody>
          <a:bodyPr/>
          <a:lstStyle/>
          <a:p>
            <a:r>
              <a:rPr lang="en-US" altLang="en-US" sz="2400">
                <a:effectLst/>
              </a:rPr>
              <a:t>Keep your eye about 1/2 inch away from the eyepiece</a:t>
            </a:r>
          </a:p>
          <a:p>
            <a:r>
              <a:rPr lang="en-US" altLang="en-US" sz="2400">
                <a:effectLst/>
              </a:rPr>
              <a:t>Let us know when you see the target </a:t>
            </a:r>
          </a:p>
          <a:p>
            <a:pPr lvl="1"/>
            <a:r>
              <a:rPr lang="en-US" altLang="en-US" sz="2400">
                <a:effectLst/>
              </a:rPr>
              <a:t>If you cannot see the target the HAL member will center the target</a:t>
            </a:r>
          </a:p>
          <a:p>
            <a:r>
              <a:rPr lang="en-US" altLang="en-US" sz="2400">
                <a:effectLst/>
              </a:rPr>
              <a:t>Ask questions</a:t>
            </a:r>
          </a:p>
          <a:p>
            <a:r>
              <a:rPr lang="en-US" altLang="en-US" sz="2400">
                <a:effectLst/>
              </a:rPr>
              <a:t>Have fun</a:t>
            </a:r>
            <a:endParaRPr lang="en-US" altLang="en-US" sz="240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743200" y="4038600"/>
            <a:ext cx="419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tabLst>
                <a:tab pos="2317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17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17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17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17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altLang="en-US" sz="3200">
                <a:latin typeface="Times New Roman" pitchFamily="18" charset="0"/>
              </a:rPr>
              <a:t>Please do not touch the eyepiece</a:t>
            </a:r>
          </a:p>
        </p:txBody>
      </p:sp>
      <p:pic>
        <p:nvPicPr>
          <p:cNvPr id="27654" name="Picture 6" descr="scop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219233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 descr="tomb-lestermo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429000"/>
            <a:ext cx="12350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Celestial Observations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Stars and Constellations</a:t>
            </a:r>
          </a:p>
          <a:p>
            <a:r>
              <a:rPr lang="en-US" altLang="en-US"/>
              <a:t>Solar System Objects – Sun, Moon, Planets</a:t>
            </a:r>
          </a:p>
          <a:p>
            <a:r>
              <a:rPr lang="en-US" altLang="en-US"/>
              <a:t>“Faint Fuzzies” – Deep Sky Objects</a:t>
            </a:r>
          </a:p>
          <a:p>
            <a:pPr lvl="1"/>
            <a:r>
              <a:rPr lang="en-US" altLang="en-US"/>
              <a:t>Comets</a:t>
            </a:r>
          </a:p>
          <a:p>
            <a:pPr lvl="1"/>
            <a:r>
              <a:rPr lang="en-US" altLang="en-US"/>
              <a:t>Nebula</a:t>
            </a:r>
          </a:p>
          <a:p>
            <a:pPr lvl="1"/>
            <a:r>
              <a:rPr lang="en-US" altLang="en-US"/>
              <a:t>Clusters</a:t>
            </a:r>
          </a:p>
          <a:p>
            <a:pPr lvl="1"/>
            <a:r>
              <a:rPr lang="en-US" altLang="en-US" sz="3200" b="1"/>
              <a:t>Galaxies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Stars &amp; Constellations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63675"/>
            <a:ext cx="2743200" cy="262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19225"/>
            <a:ext cx="27432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19600"/>
            <a:ext cx="18716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5" name="Rectangle 8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altLang="en-US"/>
              <a:t>Planets</a:t>
            </a:r>
          </a:p>
        </p:txBody>
      </p:sp>
      <p:grpSp>
        <p:nvGrpSpPr>
          <p:cNvPr id="15446" name="Group 86"/>
          <p:cNvGrpSpPr>
            <a:grpSpLocks/>
          </p:cNvGrpSpPr>
          <p:nvPr/>
        </p:nvGrpSpPr>
        <p:grpSpPr bwMode="auto">
          <a:xfrm>
            <a:off x="762000" y="1524000"/>
            <a:ext cx="7848600" cy="4778375"/>
            <a:chOff x="576" y="624"/>
            <a:chExt cx="4944" cy="3010"/>
          </a:xfrm>
        </p:grpSpPr>
        <p:grpSp>
          <p:nvGrpSpPr>
            <p:cNvPr id="15364" name="Group 4"/>
            <p:cNvGrpSpPr>
              <a:grpSpLocks/>
            </p:cNvGrpSpPr>
            <p:nvPr/>
          </p:nvGrpSpPr>
          <p:grpSpPr bwMode="auto">
            <a:xfrm>
              <a:off x="576" y="624"/>
              <a:ext cx="4944" cy="3010"/>
              <a:chOff x="-8" y="-8"/>
              <a:chExt cx="3309" cy="3010"/>
            </a:xfrm>
          </p:grpSpPr>
          <p:grpSp>
            <p:nvGrpSpPr>
              <p:cNvPr id="15365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3293" cy="2994"/>
                <a:chOff x="0" y="0"/>
                <a:chExt cx="3293" cy="2994"/>
              </a:xfrm>
            </p:grpSpPr>
            <p:grpSp>
              <p:nvGrpSpPr>
                <p:cNvPr id="15366" name="Group 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637" cy="979"/>
                  <a:chOff x="0" y="0"/>
                  <a:chExt cx="637" cy="979"/>
                </a:xfrm>
              </p:grpSpPr>
              <p:sp>
                <p:nvSpPr>
                  <p:cNvPr id="15367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637" cy="9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altLang="en-US" sz="2400">
                        <a:latin typeface="Arial" charset="0"/>
                        <a:hlinkClick r:id="rId2"/>
                      </a:rPr>
                      <a:t>  </a:t>
                    </a:r>
                    <a:r>
                      <a:rPr lang="en-US" altLang="en-US" sz="7200">
                        <a:latin typeface="Arial" charset="0"/>
                      </a:rPr>
                      <a:t> </a:t>
                    </a:r>
                    <a:r>
                      <a:rPr lang="en-US" altLang="en-US" sz="2400">
                        <a:latin typeface="Arial" charset="0"/>
                      </a:rPr>
                      <a:t>               </a:t>
                    </a:r>
                  </a:p>
                </p:txBody>
              </p:sp>
              <p:sp>
                <p:nvSpPr>
                  <p:cNvPr id="15368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637" cy="979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369" name="Group 9"/>
                <p:cNvGrpSpPr>
                  <a:grpSpLocks/>
                </p:cNvGrpSpPr>
                <p:nvPr/>
              </p:nvGrpSpPr>
              <p:grpSpPr bwMode="auto">
                <a:xfrm>
                  <a:off x="637" y="0"/>
                  <a:ext cx="637" cy="979"/>
                  <a:chOff x="637" y="0"/>
                  <a:chExt cx="637" cy="979"/>
                </a:xfrm>
              </p:grpSpPr>
              <p:sp>
                <p:nvSpPr>
                  <p:cNvPr id="15370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637" y="0"/>
                    <a:ext cx="637" cy="9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altLang="en-US" sz="2400">
                        <a:latin typeface="Arial" charset="0"/>
                        <a:hlinkClick r:id="rId3"/>
                      </a:rPr>
                      <a:t>  </a:t>
                    </a:r>
                    <a:r>
                      <a:rPr lang="en-US" altLang="en-US" sz="7200">
                        <a:latin typeface="Arial" charset="0"/>
                      </a:rPr>
                      <a:t> </a:t>
                    </a:r>
                    <a:r>
                      <a:rPr lang="en-US" altLang="en-US" sz="2400">
                        <a:latin typeface="Arial" charset="0"/>
                      </a:rPr>
                      <a:t>               </a:t>
                    </a:r>
                  </a:p>
                </p:txBody>
              </p:sp>
              <p:sp>
                <p:nvSpPr>
                  <p:cNvPr id="1537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637" y="0"/>
                    <a:ext cx="637" cy="979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372" name="Group 12"/>
                <p:cNvGrpSpPr>
                  <a:grpSpLocks/>
                </p:cNvGrpSpPr>
                <p:nvPr/>
              </p:nvGrpSpPr>
              <p:grpSpPr bwMode="auto">
                <a:xfrm>
                  <a:off x="1274" y="0"/>
                  <a:ext cx="637" cy="979"/>
                  <a:chOff x="1274" y="0"/>
                  <a:chExt cx="637" cy="979"/>
                </a:xfrm>
              </p:grpSpPr>
              <p:sp>
                <p:nvSpPr>
                  <p:cNvPr id="1537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1274" y="0"/>
                    <a:ext cx="637" cy="9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altLang="en-US" sz="2400">
                        <a:latin typeface="Arial" charset="0"/>
                        <a:hlinkClick r:id="rId4"/>
                      </a:rPr>
                      <a:t>  </a:t>
                    </a:r>
                    <a:r>
                      <a:rPr lang="en-US" altLang="en-US" sz="7200">
                        <a:latin typeface="Arial" charset="0"/>
                      </a:rPr>
                      <a:t> </a:t>
                    </a:r>
                    <a:r>
                      <a:rPr lang="en-US" altLang="en-US" sz="2400">
                        <a:latin typeface="Arial" charset="0"/>
                      </a:rPr>
                      <a:t>               </a:t>
                    </a:r>
                  </a:p>
                </p:txBody>
              </p:sp>
              <p:sp>
                <p:nvSpPr>
                  <p:cNvPr id="1537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274" y="0"/>
                    <a:ext cx="637" cy="979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375" name="Group 15"/>
                <p:cNvGrpSpPr>
                  <a:grpSpLocks/>
                </p:cNvGrpSpPr>
                <p:nvPr/>
              </p:nvGrpSpPr>
              <p:grpSpPr bwMode="auto">
                <a:xfrm>
                  <a:off x="1911" y="0"/>
                  <a:ext cx="637" cy="979"/>
                  <a:chOff x="1911" y="0"/>
                  <a:chExt cx="637" cy="979"/>
                </a:xfrm>
              </p:grpSpPr>
              <p:sp>
                <p:nvSpPr>
                  <p:cNvPr id="1537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1911" y="0"/>
                    <a:ext cx="637" cy="9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altLang="en-US" sz="2400">
                        <a:latin typeface="Arial" charset="0"/>
                        <a:hlinkClick r:id="rId5"/>
                      </a:rPr>
                      <a:t>  </a:t>
                    </a:r>
                    <a:r>
                      <a:rPr lang="en-US" altLang="en-US" sz="7200">
                        <a:latin typeface="Arial" charset="0"/>
                      </a:rPr>
                      <a:t> </a:t>
                    </a:r>
                    <a:r>
                      <a:rPr lang="en-US" altLang="en-US" sz="2400">
                        <a:latin typeface="Arial" charset="0"/>
                      </a:rPr>
                      <a:t>               </a:t>
                    </a:r>
                  </a:p>
                </p:txBody>
              </p:sp>
              <p:sp>
                <p:nvSpPr>
                  <p:cNvPr id="15377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911" y="0"/>
                    <a:ext cx="637" cy="979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378" name="Group 18"/>
                <p:cNvGrpSpPr>
                  <a:grpSpLocks/>
                </p:cNvGrpSpPr>
                <p:nvPr/>
              </p:nvGrpSpPr>
              <p:grpSpPr bwMode="auto">
                <a:xfrm>
                  <a:off x="2548" y="0"/>
                  <a:ext cx="745" cy="979"/>
                  <a:chOff x="2548" y="0"/>
                  <a:chExt cx="745" cy="979"/>
                </a:xfrm>
              </p:grpSpPr>
              <p:sp>
                <p:nvSpPr>
                  <p:cNvPr id="1537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548" y="0"/>
                    <a:ext cx="745" cy="9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altLang="en-US" sz="2400">
                        <a:latin typeface="Arial" charset="0"/>
                        <a:hlinkClick r:id="rId6"/>
                      </a:rPr>
                      <a:t>  </a:t>
                    </a:r>
                    <a:r>
                      <a:rPr lang="en-US" altLang="en-US" sz="7200">
                        <a:latin typeface="Arial" charset="0"/>
                      </a:rPr>
                      <a:t> </a:t>
                    </a:r>
                    <a:r>
                      <a:rPr lang="en-US" altLang="en-US" sz="2400">
                        <a:latin typeface="Arial" charset="0"/>
                      </a:rPr>
                      <a:t>               </a:t>
                    </a:r>
                  </a:p>
                </p:txBody>
              </p:sp>
              <p:sp>
                <p:nvSpPr>
                  <p:cNvPr id="1538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548" y="0"/>
                    <a:ext cx="745" cy="979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381" name="Group 21"/>
                <p:cNvGrpSpPr>
                  <a:grpSpLocks/>
                </p:cNvGrpSpPr>
                <p:nvPr/>
              </p:nvGrpSpPr>
              <p:grpSpPr bwMode="auto">
                <a:xfrm>
                  <a:off x="0" y="979"/>
                  <a:ext cx="637" cy="518"/>
                  <a:chOff x="0" y="979"/>
                  <a:chExt cx="637" cy="518"/>
                </a:xfrm>
              </p:grpSpPr>
              <p:sp>
                <p:nvSpPr>
                  <p:cNvPr id="15382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979"/>
                    <a:ext cx="637" cy="51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altLang="en-US" sz="2400" b="1">
                        <a:latin typeface="Arial" charset="0"/>
                      </a:rPr>
                      <a:t>Mercury</a:t>
                    </a:r>
                  </a:p>
                  <a:p>
                    <a:pPr algn="ctr"/>
                    <a:r>
                      <a:rPr lang="en-US" altLang="en-US" sz="1600" b="1">
                        <a:latin typeface="Arial" charset="0"/>
                      </a:rPr>
                      <a:t>(My)</a:t>
                    </a:r>
                    <a:r>
                      <a:rPr lang="en-US" altLang="en-US" sz="2400" b="1">
                        <a:latin typeface="Arial" charset="0"/>
                      </a:rPr>
                      <a:t> </a:t>
                    </a:r>
                    <a:endParaRPr lang="en-US" altLang="en-US" sz="2400">
                      <a:latin typeface="Arial" charset="0"/>
                    </a:endParaRPr>
                  </a:p>
                </p:txBody>
              </p:sp>
              <p:sp>
                <p:nvSpPr>
                  <p:cNvPr id="15383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979"/>
                    <a:ext cx="637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384" name="Group 24"/>
                <p:cNvGrpSpPr>
                  <a:grpSpLocks/>
                </p:cNvGrpSpPr>
                <p:nvPr/>
              </p:nvGrpSpPr>
              <p:grpSpPr bwMode="auto">
                <a:xfrm>
                  <a:off x="637" y="979"/>
                  <a:ext cx="637" cy="518"/>
                  <a:chOff x="637" y="979"/>
                  <a:chExt cx="637" cy="518"/>
                </a:xfrm>
              </p:grpSpPr>
              <p:sp>
                <p:nvSpPr>
                  <p:cNvPr id="15385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637" y="979"/>
                    <a:ext cx="637" cy="51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altLang="en-US" sz="2400" b="1">
                        <a:latin typeface="Arial" charset="0"/>
                      </a:rPr>
                      <a:t>Venus</a:t>
                    </a:r>
                  </a:p>
                  <a:p>
                    <a:pPr algn="ctr"/>
                    <a:r>
                      <a:rPr lang="en-US" altLang="en-US" sz="1600" b="1">
                        <a:latin typeface="Arial" charset="0"/>
                      </a:rPr>
                      <a:t>(very) </a:t>
                    </a:r>
                    <a:endParaRPr lang="en-US" altLang="en-US" sz="1600">
                      <a:latin typeface="Arial" charset="0"/>
                    </a:endParaRPr>
                  </a:p>
                </p:txBody>
              </p:sp>
              <p:sp>
                <p:nvSpPr>
                  <p:cNvPr id="15386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637" y="979"/>
                    <a:ext cx="637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387" name="Group 27"/>
                <p:cNvGrpSpPr>
                  <a:grpSpLocks/>
                </p:cNvGrpSpPr>
                <p:nvPr/>
              </p:nvGrpSpPr>
              <p:grpSpPr bwMode="auto">
                <a:xfrm>
                  <a:off x="1274" y="979"/>
                  <a:ext cx="637" cy="518"/>
                  <a:chOff x="1274" y="979"/>
                  <a:chExt cx="637" cy="518"/>
                </a:xfrm>
              </p:grpSpPr>
              <p:sp>
                <p:nvSpPr>
                  <p:cNvPr id="1538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1274" y="979"/>
                    <a:ext cx="637" cy="51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altLang="en-US" sz="2400" b="1">
                        <a:latin typeface="Arial" charset="0"/>
                      </a:rPr>
                      <a:t>Earth</a:t>
                    </a:r>
                  </a:p>
                  <a:p>
                    <a:pPr algn="ctr"/>
                    <a:r>
                      <a:rPr lang="en-US" altLang="en-US" sz="1600" b="1">
                        <a:latin typeface="Arial" charset="0"/>
                      </a:rPr>
                      <a:t>(energetic) </a:t>
                    </a:r>
                    <a:endParaRPr lang="en-US" altLang="en-US" sz="1600">
                      <a:latin typeface="Arial" charset="0"/>
                    </a:endParaRPr>
                  </a:p>
                </p:txBody>
              </p:sp>
              <p:sp>
                <p:nvSpPr>
                  <p:cNvPr id="15389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1274" y="979"/>
                    <a:ext cx="637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390" name="Group 30"/>
                <p:cNvGrpSpPr>
                  <a:grpSpLocks/>
                </p:cNvGrpSpPr>
                <p:nvPr/>
              </p:nvGrpSpPr>
              <p:grpSpPr bwMode="auto">
                <a:xfrm>
                  <a:off x="1911" y="979"/>
                  <a:ext cx="637" cy="518"/>
                  <a:chOff x="1911" y="979"/>
                  <a:chExt cx="637" cy="518"/>
                </a:xfrm>
              </p:grpSpPr>
              <p:sp>
                <p:nvSpPr>
                  <p:cNvPr id="1539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1911" y="979"/>
                    <a:ext cx="637" cy="51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altLang="en-US" sz="2400" b="1">
                        <a:latin typeface="Arial" charset="0"/>
                      </a:rPr>
                      <a:t>Mars</a:t>
                    </a:r>
                  </a:p>
                  <a:p>
                    <a:pPr algn="ctr"/>
                    <a:r>
                      <a:rPr lang="en-US" altLang="en-US" sz="1600" b="1">
                        <a:latin typeface="Arial" charset="0"/>
                      </a:rPr>
                      <a:t>(mother)</a:t>
                    </a:r>
                    <a:r>
                      <a:rPr lang="en-US" altLang="en-US" sz="2400" b="1">
                        <a:latin typeface="Arial" charset="0"/>
                      </a:rPr>
                      <a:t> </a:t>
                    </a:r>
                    <a:endParaRPr lang="en-US" altLang="en-US" sz="2400">
                      <a:latin typeface="Arial" charset="0"/>
                    </a:endParaRPr>
                  </a:p>
                </p:txBody>
              </p:sp>
              <p:sp>
                <p:nvSpPr>
                  <p:cNvPr id="1539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1911" y="979"/>
                    <a:ext cx="637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393" name="Group 33"/>
                <p:cNvGrpSpPr>
                  <a:grpSpLocks/>
                </p:cNvGrpSpPr>
                <p:nvPr/>
              </p:nvGrpSpPr>
              <p:grpSpPr bwMode="auto">
                <a:xfrm>
                  <a:off x="2548" y="979"/>
                  <a:ext cx="745" cy="518"/>
                  <a:chOff x="2548" y="979"/>
                  <a:chExt cx="745" cy="518"/>
                </a:xfrm>
              </p:grpSpPr>
              <p:sp>
                <p:nvSpPr>
                  <p:cNvPr id="15394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2548" y="979"/>
                    <a:ext cx="745" cy="51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altLang="en-US" sz="2400" b="1">
                        <a:latin typeface="Arial" charset="0"/>
                      </a:rPr>
                      <a:t>Jupiter</a:t>
                    </a:r>
                  </a:p>
                  <a:p>
                    <a:pPr algn="ctr"/>
                    <a:r>
                      <a:rPr lang="en-US" altLang="en-US" sz="1600" b="1">
                        <a:latin typeface="Arial" charset="0"/>
                      </a:rPr>
                      <a:t>(just)</a:t>
                    </a:r>
                    <a:endParaRPr lang="en-US" altLang="en-US" sz="1600">
                      <a:latin typeface="Arial" charset="0"/>
                    </a:endParaRPr>
                  </a:p>
                </p:txBody>
              </p:sp>
              <p:sp>
                <p:nvSpPr>
                  <p:cNvPr id="15395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2548" y="979"/>
                    <a:ext cx="745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396" name="Group 36"/>
                <p:cNvGrpSpPr>
                  <a:grpSpLocks/>
                </p:cNvGrpSpPr>
                <p:nvPr/>
              </p:nvGrpSpPr>
              <p:grpSpPr bwMode="auto">
                <a:xfrm>
                  <a:off x="0" y="1497"/>
                  <a:ext cx="637" cy="979"/>
                  <a:chOff x="0" y="1497"/>
                  <a:chExt cx="637" cy="979"/>
                </a:xfrm>
              </p:grpSpPr>
              <p:sp>
                <p:nvSpPr>
                  <p:cNvPr id="15397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497"/>
                    <a:ext cx="637" cy="9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altLang="en-US" sz="2400">
                        <a:latin typeface="Arial" charset="0"/>
                        <a:hlinkClick r:id="rId7"/>
                      </a:rPr>
                      <a:t>  </a:t>
                    </a:r>
                    <a:r>
                      <a:rPr lang="en-US" altLang="en-US" sz="7200">
                        <a:latin typeface="Arial" charset="0"/>
                      </a:rPr>
                      <a:t> </a:t>
                    </a:r>
                    <a:r>
                      <a:rPr lang="en-US" altLang="en-US" sz="2400">
                        <a:latin typeface="Arial" charset="0"/>
                      </a:rPr>
                      <a:t>               </a:t>
                    </a:r>
                  </a:p>
                </p:txBody>
              </p:sp>
              <p:sp>
                <p:nvSpPr>
                  <p:cNvPr id="15398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497"/>
                    <a:ext cx="637" cy="979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399" name="Group 39"/>
                <p:cNvGrpSpPr>
                  <a:grpSpLocks/>
                </p:cNvGrpSpPr>
                <p:nvPr/>
              </p:nvGrpSpPr>
              <p:grpSpPr bwMode="auto">
                <a:xfrm>
                  <a:off x="637" y="1497"/>
                  <a:ext cx="637" cy="979"/>
                  <a:chOff x="637" y="1497"/>
                  <a:chExt cx="637" cy="979"/>
                </a:xfrm>
              </p:grpSpPr>
              <p:sp>
                <p:nvSpPr>
                  <p:cNvPr id="1540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637" y="1497"/>
                    <a:ext cx="637" cy="9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altLang="en-US" sz="2400">
                        <a:latin typeface="Arial" charset="0"/>
                        <a:hlinkClick r:id="rId8"/>
                      </a:rPr>
                      <a:t>  </a:t>
                    </a:r>
                    <a:r>
                      <a:rPr lang="en-US" altLang="en-US" sz="7200">
                        <a:latin typeface="Arial" charset="0"/>
                      </a:rPr>
                      <a:t> </a:t>
                    </a:r>
                    <a:r>
                      <a:rPr lang="en-US" altLang="en-US" sz="2400">
                        <a:latin typeface="Arial" charset="0"/>
                      </a:rPr>
                      <a:t>               </a:t>
                    </a:r>
                  </a:p>
                </p:txBody>
              </p:sp>
              <p:sp>
                <p:nvSpPr>
                  <p:cNvPr id="1540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637" y="1497"/>
                    <a:ext cx="637" cy="979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02" name="Group 42"/>
                <p:cNvGrpSpPr>
                  <a:grpSpLocks/>
                </p:cNvGrpSpPr>
                <p:nvPr/>
              </p:nvGrpSpPr>
              <p:grpSpPr bwMode="auto">
                <a:xfrm>
                  <a:off x="1274" y="1497"/>
                  <a:ext cx="637" cy="979"/>
                  <a:chOff x="1274" y="1497"/>
                  <a:chExt cx="637" cy="979"/>
                </a:xfrm>
              </p:grpSpPr>
              <p:sp>
                <p:nvSpPr>
                  <p:cNvPr id="15403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1274" y="1497"/>
                    <a:ext cx="637" cy="9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altLang="en-US" sz="2400">
                        <a:latin typeface="Arial" charset="0"/>
                        <a:hlinkClick r:id="rId9"/>
                      </a:rPr>
                      <a:t>  </a:t>
                    </a:r>
                    <a:r>
                      <a:rPr lang="en-US" altLang="en-US" sz="7200">
                        <a:latin typeface="Arial" charset="0"/>
                      </a:rPr>
                      <a:t> </a:t>
                    </a:r>
                    <a:r>
                      <a:rPr lang="en-US" altLang="en-US" sz="2400">
                        <a:latin typeface="Arial" charset="0"/>
                      </a:rPr>
                      <a:t>               </a:t>
                    </a:r>
                  </a:p>
                </p:txBody>
              </p:sp>
              <p:sp>
                <p:nvSpPr>
                  <p:cNvPr id="15404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1274" y="1497"/>
                    <a:ext cx="637" cy="979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05" name="Group 45"/>
                <p:cNvGrpSpPr>
                  <a:grpSpLocks/>
                </p:cNvGrpSpPr>
                <p:nvPr/>
              </p:nvGrpSpPr>
              <p:grpSpPr bwMode="auto">
                <a:xfrm>
                  <a:off x="1911" y="1497"/>
                  <a:ext cx="637" cy="979"/>
                  <a:chOff x="1911" y="1497"/>
                  <a:chExt cx="637" cy="979"/>
                </a:xfrm>
              </p:grpSpPr>
              <p:sp>
                <p:nvSpPr>
                  <p:cNvPr id="15406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1911" y="1497"/>
                    <a:ext cx="637" cy="9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altLang="en-US" sz="2400">
                        <a:latin typeface="Arial" charset="0"/>
                        <a:hlinkClick r:id="rId10"/>
                      </a:rPr>
                      <a:t>  </a:t>
                    </a:r>
                    <a:r>
                      <a:rPr lang="en-US" altLang="en-US" sz="7200">
                        <a:latin typeface="Arial" charset="0"/>
                      </a:rPr>
                      <a:t> </a:t>
                    </a:r>
                    <a:r>
                      <a:rPr lang="en-US" altLang="en-US" sz="2400">
                        <a:latin typeface="Arial" charset="0"/>
                      </a:rPr>
                      <a:t>               </a:t>
                    </a:r>
                  </a:p>
                </p:txBody>
              </p:sp>
              <p:sp>
                <p:nvSpPr>
                  <p:cNvPr id="15407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1911" y="1497"/>
                    <a:ext cx="637" cy="979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08" name="Group 48"/>
                <p:cNvGrpSpPr>
                  <a:grpSpLocks/>
                </p:cNvGrpSpPr>
                <p:nvPr/>
              </p:nvGrpSpPr>
              <p:grpSpPr bwMode="auto">
                <a:xfrm>
                  <a:off x="2548" y="1497"/>
                  <a:ext cx="745" cy="979"/>
                  <a:chOff x="2548" y="1497"/>
                  <a:chExt cx="745" cy="979"/>
                </a:xfrm>
              </p:grpSpPr>
              <p:sp>
                <p:nvSpPr>
                  <p:cNvPr id="15409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2548" y="1497"/>
                    <a:ext cx="745" cy="9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altLang="en-US" sz="2400">
                        <a:latin typeface="Arial" charset="0"/>
                        <a:hlinkClick r:id="rId11"/>
                      </a:rPr>
                      <a:t>  </a:t>
                    </a:r>
                    <a:r>
                      <a:rPr lang="en-US" altLang="en-US" sz="7200">
                        <a:latin typeface="Arial" charset="0"/>
                      </a:rPr>
                      <a:t> </a:t>
                    </a:r>
                    <a:r>
                      <a:rPr lang="en-US" altLang="en-US" sz="2400">
                        <a:latin typeface="Arial" charset="0"/>
                      </a:rPr>
                      <a:t>               </a:t>
                    </a:r>
                  </a:p>
                </p:txBody>
              </p:sp>
              <p:sp>
                <p:nvSpPr>
                  <p:cNvPr id="15410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2548" y="1497"/>
                    <a:ext cx="745" cy="979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11" name="Group 51"/>
                <p:cNvGrpSpPr>
                  <a:grpSpLocks/>
                </p:cNvGrpSpPr>
                <p:nvPr/>
              </p:nvGrpSpPr>
              <p:grpSpPr bwMode="auto">
                <a:xfrm>
                  <a:off x="0" y="2476"/>
                  <a:ext cx="637" cy="518"/>
                  <a:chOff x="0" y="2476"/>
                  <a:chExt cx="637" cy="518"/>
                </a:xfrm>
              </p:grpSpPr>
              <p:sp>
                <p:nvSpPr>
                  <p:cNvPr id="15412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476"/>
                    <a:ext cx="637" cy="51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altLang="en-US" sz="2400" b="1">
                        <a:latin typeface="Arial" charset="0"/>
                      </a:rPr>
                      <a:t>Saturn</a:t>
                    </a:r>
                  </a:p>
                  <a:p>
                    <a:pPr algn="ctr"/>
                    <a:r>
                      <a:rPr lang="en-US" altLang="en-US" sz="1600" b="1">
                        <a:latin typeface="Arial" charset="0"/>
                      </a:rPr>
                      <a:t>(served)</a:t>
                    </a:r>
                    <a:r>
                      <a:rPr lang="en-US" altLang="en-US" sz="2400" b="1">
                        <a:latin typeface="Arial" charset="0"/>
                      </a:rPr>
                      <a:t> </a:t>
                    </a:r>
                    <a:endParaRPr lang="en-US" altLang="en-US" sz="2400">
                      <a:latin typeface="Arial" charset="0"/>
                    </a:endParaRPr>
                  </a:p>
                </p:txBody>
              </p:sp>
              <p:sp>
                <p:nvSpPr>
                  <p:cNvPr id="15413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476"/>
                    <a:ext cx="637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14" name="Group 54"/>
                <p:cNvGrpSpPr>
                  <a:grpSpLocks/>
                </p:cNvGrpSpPr>
                <p:nvPr/>
              </p:nvGrpSpPr>
              <p:grpSpPr bwMode="auto">
                <a:xfrm>
                  <a:off x="637" y="2476"/>
                  <a:ext cx="637" cy="518"/>
                  <a:chOff x="637" y="2476"/>
                  <a:chExt cx="637" cy="518"/>
                </a:xfrm>
              </p:grpSpPr>
              <p:sp>
                <p:nvSpPr>
                  <p:cNvPr id="15415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637" y="2476"/>
                    <a:ext cx="637" cy="51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altLang="en-US" sz="2400" b="1">
                        <a:latin typeface="Arial" charset="0"/>
                      </a:rPr>
                      <a:t>Uranus</a:t>
                    </a:r>
                  </a:p>
                  <a:p>
                    <a:pPr algn="ctr"/>
                    <a:r>
                      <a:rPr lang="en-US" altLang="en-US" sz="1600" b="1">
                        <a:latin typeface="Arial" charset="0"/>
                      </a:rPr>
                      <a:t>(us)</a:t>
                    </a:r>
                    <a:endParaRPr lang="en-US" altLang="en-US" sz="1600">
                      <a:latin typeface="Arial" charset="0"/>
                    </a:endParaRPr>
                  </a:p>
                </p:txBody>
              </p:sp>
              <p:sp>
                <p:nvSpPr>
                  <p:cNvPr id="15416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637" y="2476"/>
                    <a:ext cx="637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17" name="Group 57"/>
                <p:cNvGrpSpPr>
                  <a:grpSpLocks/>
                </p:cNvGrpSpPr>
                <p:nvPr/>
              </p:nvGrpSpPr>
              <p:grpSpPr bwMode="auto">
                <a:xfrm>
                  <a:off x="1274" y="2476"/>
                  <a:ext cx="637" cy="518"/>
                  <a:chOff x="1274" y="2476"/>
                  <a:chExt cx="637" cy="518"/>
                </a:xfrm>
              </p:grpSpPr>
              <p:sp>
                <p:nvSpPr>
                  <p:cNvPr id="15418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1274" y="2476"/>
                    <a:ext cx="637" cy="51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altLang="en-US" sz="2400" b="1">
                        <a:latin typeface="Arial" charset="0"/>
                      </a:rPr>
                      <a:t>Neptune</a:t>
                    </a:r>
                  </a:p>
                  <a:p>
                    <a:pPr algn="ctr"/>
                    <a:r>
                      <a:rPr lang="en-US" altLang="en-US" sz="1600" b="1">
                        <a:latin typeface="Arial" charset="0"/>
                      </a:rPr>
                      <a:t>(nut)</a:t>
                    </a:r>
                    <a:r>
                      <a:rPr lang="en-US" altLang="en-US" sz="2400" b="1">
                        <a:latin typeface="Arial" charset="0"/>
                      </a:rPr>
                      <a:t> </a:t>
                    </a:r>
                    <a:endParaRPr lang="en-US" altLang="en-US" sz="2400">
                      <a:latin typeface="Arial" charset="0"/>
                    </a:endParaRPr>
                  </a:p>
                </p:txBody>
              </p:sp>
              <p:sp>
                <p:nvSpPr>
                  <p:cNvPr id="15419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274" y="2476"/>
                    <a:ext cx="637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20" name="Group 60"/>
                <p:cNvGrpSpPr>
                  <a:grpSpLocks/>
                </p:cNvGrpSpPr>
                <p:nvPr/>
              </p:nvGrpSpPr>
              <p:grpSpPr bwMode="auto">
                <a:xfrm>
                  <a:off x="1911" y="2476"/>
                  <a:ext cx="637" cy="518"/>
                  <a:chOff x="1911" y="2476"/>
                  <a:chExt cx="637" cy="518"/>
                </a:xfrm>
              </p:grpSpPr>
              <p:sp>
                <p:nvSpPr>
                  <p:cNvPr id="15421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1911" y="2476"/>
                    <a:ext cx="637" cy="51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/>
                    <a:r>
                      <a:rPr lang="en-US" altLang="en-US" sz="2400" b="1">
                        <a:latin typeface="Arial" charset="0"/>
                      </a:rPr>
                      <a:t>Pluto</a:t>
                    </a:r>
                  </a:p>
                  <a:p>
                    <a:pPr algn="ctr"/>
                    <a:r>
                      <a:rPr lang="en-US" altLang="en-US" sz="1600" b="1">
                        <a:latin typeface="Arial" charset="0"/>
                      </a:rPr>
                      <a:t>(pudding)</a:t>
                    </a:r>
                    <a:r>
                      <a:rPr lang="en-US" altLang="en-US" sz="2400" b="1">
                        <a:latin typeface="Arial" charset="0"/>
                      </a:rPr>
                      <a:t> </a:t>
                    </a:r>
                    <a:endParaRPr lang="en-US" altLang="en-US" sz="2400">
                      <a:latin typeface="Arial" charset="0"/>
                    </a:endParaRPr>
                  </a:p>
                </p:txBody>
              </p:sp>
              <p:sp>
                <p:nvSpPr>
                  <p:cNvPr id="15422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1911" y="2476"/>
                    <a:ext cx="637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423" name="Group 63"/>
                <p:cNvGrpSpPr>
                  <a:grpSpLocks/>
                </p:cNvGrpSpPr>
                <p:nvPr/>
              </p:nvGrpSpPr>
              <p:grpSpPr bwMode="auto">
                <a:xfrm>
                  <a:off x="2548" y="2476"/>
                  <a:ext cx="745" cy="518"/>
                  <a:chOff x="2548" y="2476"/>
                  <a:chExt cx="745" cy="518"/>
                </a:xfrm>
              </p:grpSpPr>
              <p:sp>
                <p:nvSpPr>
                  <p:cNvPr id="15424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2548" y="2476"/>
                    <a:ext cx="745" cy="51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lang="en-US" altLang="en-US" sz="2400">
                      <a:latin typeface="Arial" charset="0"/>
                    </a:endParaRPr>
                  </a:p>
                </p:txBody>
              </p:sp>
              <p:sp>
                <p:nvSpPr>
                  <p:cNvPr id="15425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2548" y="2476"/>
                    <a:ext cx="745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5426" name="Rectangle 66"/>
              <p:cNvSpPr>
                <a:spLocks noChangeArrowheads="1"/>
              </p:cNvSpPr>
              <p:nvPr/>
            </p:nvSpPr>
            <p:spPr bwMode="auto">
              <a:xfrm>
                <a:off x="-8" y="-8"/>
                <a:ext cx="3309" cy="3010"/>
              </a:xfrm>
              <a:prstGeom prst="rect">
                <a:avLst/>
              </a:prstGeom>
              <a:noFill/>
              <a:ln w="2698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5427" name="Picture 67" descr="Mercury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768"/>
              <a:ext cx="720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428" name="AutoShape 68" descr="Venus">
              <a:hlinkClick r:id="rId3"/>
            </p:cNvPr>
            <p:cNvSpPr>
              <a:spLocks noChangeAspect="1" noChangeArrowheads="1"/>
            </p:cNvSpPr>
            <p:nvPr/>
          </p:nvSpPr>
          <p:spPr bwMode="auto">
            <a:xfrm>
              <a:off x="1940" y="692"/>
              <a:ext cx="720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9" name="AutoShape 69" descr="Earth">
              <a:hlinkClick r:id="rId4"/>
            </p:cNvPr>
            <p:cNvSpPr>
              <a:spLocks noChangeAspect="1" noChangeArrowheads="1"/>
            </p:cNvSpPr>
            <p:nvPr/>
          </p:nvSpPr>
          <p:spPr bwMode="auto">
            <a:xfrm>
              <a:off x="2577" y="692"/>
              <a:ext cx="720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0" name="AutoShape 70" descr="Mars">
              <a:hlinkClick r:id="rId5"/>
            </p:cNvPr>
            <p:cNvSpPr>
              <a:spLocks noChangeAspect="1" noChangeArrowheads="1"/>
            </p:cNvSpPr>
            <p:nvPr/>
          </p:nvSpPr>
          <p:spPr bwMode="auto">
            <a:xfrm>
              <a:off x="3214" y="692"/>
              <a:ext cx="720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AutoShape 71" descr="Jupiter">
              <a:hlinkClick r:id="rId6"/>
            </p:cNvPr>
            <p:cNvSpPr>
              <a:spLocks noChangeAspect="1" noChangeArrowheads="1"/>
            </p:cNvSpPr>
            <p:nvPr/>
          </p:nvSpPr>
          <p:spPr bwMode="auto">
            <a:xfrm>
              <a:off x="3851" y="692"/>
              <a:ext cx="720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AutoShape 72" descr="Saturn">
              <a:hlinkClick r:id="rId7"/>
            </p:cNvPr>
            <p:cNvSpPr>
              <a:spLocks noChangeAspect="1" noChangeArrowheads="1"/>
            </p:cNvSpPr>
            <p:nvPr/>
          </p:nvSpPr>
          <p:spPr bwMode="auto">
            <a:xfrm>
              <a:off x="1303" y="2189"/>
              <a:ext cx="720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3" name="AutoShape 73" descr="Uranus">
              <a:hlinkClick r:id="rId8"/>
            </p:cNvPr>
            <p:cNvSpPr>
              <a:spLocks noChangeAspect="1" noChangeArrowheads="1"/>
            </p:cNvSpPr>
            <p:nvPr/>
          </p:nvSpPr>
          <p:spPr bwMode="auto">
            <a:xfrm>
              <a:off x="1940" y="2189"/>
              <a:ext cx="720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4" name="AutoShape 74" descr="Neptune">
              <a:hlinkClick r:id="rId9"/>
            </p:cNvPr>
            <p:cNvSpPr>
              <a:spLocks noChangeAspect="1" noChangeArrowheads="1"/>
            </p:cNvSpPr>
            <p:nvPr/>
          </p:nvSpPr>
          <p:spPr bwMode="auto">
            <a:xfrm>
              <a:off x="2577" y="2189"/>
              <a:ext cx="720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AutoShape 75" descr="Pluto">
              <a:hlinkClick r:id="rId10"/>
            </p:cNvPr>
            <p:cNvSpPr>
              <a:spLocks noChangeAspect="1" noChangeArrowheads="1"/>
            </p:cNvSpPr>
            <p:nvPr/>
          </p:nvSpPr>
          <p:spPr bwMode="auto">
            <a:xfrm>
              <a:off x="3214" y="2189"/>
              <a:ext cx="720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6" name="AutoShape 76" descr="Small Bodies">
              <a:hlinkClick r:id="rId11"/>
            </p:cNvPr>
            <p:cNvSpPr>
              <a:spLocks noChangeAspect="1" noChangeArrowheads="1"/>
            </p:cNvSpPr>
            <p:nvPr/>
          </p:nvSpPr>
          <p:spPr bwMode="auto">
            <a:xfrm>
              <a:off x="3851" y="2189"/>
              <a:ext cx="720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5437" name="Picture 77" descr="venglob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768"/>
              <a:ext cx="720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38" name="Picture 78" descr="earglobe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720"/>
              <a:ext cx="720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39" name="Picture 79" descr="marglobe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768"/>
              <a:ext cx="720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40" name="Picture 80" descr="jupglobe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768"/>
              <a:ext cx="720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41" name="Picture 81" descr="2moons_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208"/>
              <a:ext cx="720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42" name="Picture 82" descr="uraglobe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160"/>
              <a:ext cx="720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43" name="Picture 83" descr="nepglobe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208"/>
              <a:ext cx="720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44" name="Picture 84" descr="plutoch_2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256"/>
              <a:ext cx="720" cy="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-57150" y="1052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r>
              <a:rPr lang="en-US" altLang="en-US"/>
              <a:t>The Deep Sky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1828800"/>
          </a:xfrm>
        </p:spPr>
        <p:txBody>
          <a:bodyPr/>
          <a:lstStyle/>
          <a:p>
            <a:r>
              <a:rPr lang="en-US" altLang="en-US"/>
              <a:t>Nebulae</a:t>
            </a:r>
          </a:p>
          <a:p>
            <a:pPr lvl="1"/>
            <a:r>
              <a:rPr lang="en-US" altLang="en-US" sz="2400" b="1"/>
              <a:t>Diffuse Nebulae</a:t>
            </a:r>
            <a:r>
              <a:rPr lang="en-US" altLang="en-US" sz="2400"/>
              <a:t> - Clouds of interstellar matter that are thin, widespread trails of gas and dust (Sometime new stars are formed here) (</a:t>
            </a:r>
            <a:r>
              <a:rPr lang="en-US" altLang="en-US" sz="2400" b="1"/>
              <a:t>M8)</a:t>
            </a:r>
            <a:r>
              <a:rPr lang="en-US" altLang="en-US" sz="2400"/>
              <a:t>  </a:t>
            </a:r>
          </a:p>
          <a:p>
            <a:pPr lvl="1"/>
            <a:r>
              <a:rPr lang="en-US" altLang="en-US" sz="2400" b="1"/>
              <a:t>Planetary Nebulae</a:t>
            </a:r>
            <a:r>
              <a:rPr lang="en-US" altLang="en-US" sz="2400"/>
              <a:t> - Outer portion of a star that was ejected by a hot central star (</a:t>
            </a:r>
            <a:r>
              <a:rPr lang="en-US" altLang="en-US" sz="2400" b="1"/>
              <a:t>M57)</a:t>
            </a:r>
            <a:r>
              <a:rPr lang="en-US" altLang="en-US" sz="2400"/>
              <a:t> </a:t>
            </a:r>
          </a:p>
        </p:txBody>
      </p:sp>
      <p:pic>
        <p:nvPicPr>
          <p:cNvPr id="21508" name="Picture 4" descr="m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3886200" cy="26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m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3810000" cy="26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altLang="en-US"/>
              <a:t>The Deep Sky</a:t>
            </a: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2209800"/>
          </a:xfrm>
        </p:spPr>
        <p:txBody>
          <a:bodyPr/>
          <a:lstStyle/>
          <a:p>
            <a:r>
              <a:rPr lang="en-US" altLang="en-US"/>
              <a:t>Nebulae</a:t>
            </a:r>
          </a:p>
          <a:p>
            <a:pPr lvl="1"/>
            <a:r>
              <a:rPr lang="en-US" altLang="en-US" sz="2400"/>
              <a:t>Supernova Remnants - Dust and gas left over from a large star that exploded (Crab Nebula)</a:t>
            </a:r>
          </a:p>
          <a:p>
            <a:pPr lvl="1"/>
            <a:r>
              <a:rPr lang="en-US" altLang="en-US" sz="2400"/>
              <a:t>Dark Nebulae - these dust clouds are only visible by the absorption of light from objects behind them</a:t>
            </a:r>
          </a:p>
        </p:txBody>
      </p:sp>
      <p:pic>
        <p:nvPicPr>
          <p:cNvPr id="22532" name="Picture 4" descr="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24250"/>
            <a:ext cx="3276600" cy="315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horsehead_no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3886200" cy="317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altLang="en-US"/>
              <a:t>The Deep Sky</a:t>
            </a:r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2362200"/>
          </a:xfrm>
        </p:spPr>
        <p:txBody>
          <a:bodyPr/>
          <a:lstStyle/>
          <a:p>
            <a:r>
              <a:rPr lang="en-US" altLang="en-US"/>
              <a:t>Star Clusters</a:t>
            </a:r>
          </a:p>
          <a:p>
            <a:pPr lvl="1"/>
            <a:r>
              <a:rPr lang="en-US" altLang="en-US" sz="2400"/>
              <a:t>Globular clusters are gravitationally bound concentrations of approximately ten thousand to one million stars (M13)</a:t>
            </a:r>
          </a:p>
          <a:p>
            <a:pPr lvl="1"/>
            <a:r>
              <a:rPr lang="en-US" altLang="en-US" sz="2400"/>
              <a:t>Open (or galactic) clusters are physically related groups of stars held together by mutual gravitational attraction (M45)</a:t>
            </a:r>
          </a:p>
        </p:txBody>
      </p:sp>
      <p:pic>
        <p:nvPicPr>
          <p:cNvPr id="23556" name="Picture 4" descr="m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3505200" cy="29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m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05200"/>
            <a:ext cx="3810000" cy="31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8"/>
          </a:xfrm>
        </p:spPr>
        <p:txBody>
          <a:bodyPr/>
          <a:lstStyle/>
          <a:p>
            <a:r>
              <a:rPr lang="en-US" altLang="en-US"/>
              <a:t>The Deep Sky</a:t>
            </a:r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90600" y="762000"/>
            <a:ext cx="7848600" cy="3352800"/>
          </a:xfrm>
        </p:spPr>
        <p:txBody>
          <a:bodyPr/>
          <a:lstStyle/>
          <a:p>
            <a:r>
              <a:rPr lang="en-US" altLang="en-US"/>
              <a:t>Galaxies</a:t>
            </a:r>
          </a:p>
          <a:p>
            <a:pPr lvl="1"/>
            <a:r>
              <a:rPr lang="en-US" altLang="en-US" sz="2000"/>
              <a:t>Spiral - two major components: A flat, large disk and young star clusters </a:t>
            </a:r>
          </a:p>
          <a:p>
            <a:pPr lvl="2"/>
            <a:r>
              <a:rPr lang="en-US" altLang="en-US" sz="2000"/>
              <a:t>Our sun is one of several 100 billion stars in a spiral galaxy, the Milky Way. </a:t>
            </a:r>
          </a:p>
          <a:p>
            <a:pPr lvl="1"/>
            <a:r>
              <a:rPr lang="en-US" altLang="en-US" sz="2000"/>
              <a:t>Lenticular (S0) These are, in short, "spiral galaxies without spiral structure" - flat disks (older). </a:t>
            </a:r>
          </a:p>
          <a:p>
            <a:pPr lvl="1"/>
            <a:r>
              <a:rPr lang="en-US" altLang="en-US" sz="2000"/>
              <a:t>Elliptical - Elliptical galaxies are of ellipsoidal shape - like a football </a:t>
            </a:r>
          </a:p>
          <a:p>
            <a:pPr lvl="1"/>
            <a:r>
              <a:rPr lang="en-US" altLang="en-US" sz="2000"/>
              <a:t>Irregular - Everything else </a:t>
            </a:r>
          </a:p>
        </p:txBody>
      </p:sp>
      <p:pic>
        <p:nvPicPr>
          <p:cNvPr id="29700" name="Picture 4" descr="m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284638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gal_s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95800"/>
            <a:ext cx="2438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m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0"/>
            <a:ext cx="2636838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harles Mess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1970088" cy="25146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4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altLang="en-US"/>
              <a:t>The Messier Objects</a:t>
            </a:r>
          </a:p>
        </p:txBody>
      </p:sp>
      <p:sp>
        <p:nvSpPr>
          <p:cNvPr id="3380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67818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Charles Messier (1730 – 1817)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A French astronomer and the Greatest Comet hunter of his time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Influenced by a bright comet in 1744, Messier left home at the age of 21 to pursue his dreams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Messier was credited with the discovery/recovery of 13 comets during his career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Messier occasionally came across objects that looked like comets, but were not.  He published 3 catalogues describing 103 deep sky objects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129</TotalTime>
  <Words>464</Words>
  <Application>Microsoft Office PowerPoint</Application>
  <PresentationFormat>On-screen Show (4:3)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Wingdings</vt:lpstr>
      <vt:lpstr>Maple</vt:lpstr>
      <vt:lpstr>Howard Astronomical League  Galaxy Quest</vt:lpstr>
      <vt:lpstr>Celestial Observations</vt:lpstr>
      <vt:lpstr>Stars &amp; Constellations</vt:lpstr>
      <vt:lpstr>Planets</vt:lpstr>
      <vt:lpstr>The Deep Sky</vt:lpstr>
      <vt:lpstr>The Deep Sky</vt:lpstr>
      <vt:lpstr>The Deep Sky</vt:lpstr>
      <vt:lpstr>The Deep Sky</vt:lpstr>
      <vt:lpstr>The Messier Objects</vt:lpstr>
      <vt:lpstr>110  MESSIER OBJECTS</vt:lpstr>
      <vt:lpstr>Spectacular Examples</vt:lpstr>
      <vt:lpstr>Andromeda Galaxy (M31)</vt:lpstr>
      <vt:lpstr>Bode’s Galaxy M81</vt:lpstr>
      <vt:lpstr>Cigar Galaxy (M82)</vt:lpstr>
      <vt:lpstr>Telescope Observing Basics</vt:lpstr>
    </vt:vector>
  </TitlesOfParts>
  <Company>Ohm Suite Ohm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Galaxy Quest - Final</dc:title>
  <dc:creator>Chas Rimpo</dc:creator>
  <cp:lastModifiedBy>Chas Rimpo</cp:lastModifiedBy>
  <cp:revision>8</cp:revision>
  <dcterms:created xsi:type="dcterms:W3CDTF">2006-09-24T00:44:25Z</dcterms:created>
  <dcterms:modified xsi:type="dcterms:W3CDTF">2013-11-29T16:40:10Z</dcterms:modified>
</cp:coreProperties>
</file>